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va Sans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Glacial Indifference" panose="020B0604020202020204" charset="0"/>
      <p:regular r:id="rId31"/>
    </p:embeddedFont>
    <p:embeddedFont>
      <p:font typeface="League Spartan" panose="020B0604020202020204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old" panose="02000000000000000000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94622" autoAdjust="0"/>
  </p:normalViewPr>
  <p:slideViewPr>
    <p:cSldViewPr>
      <p:cViewPr varScale="1">
        <p:scale>
          <a:sx n="48" d="100"/>
          <a:sy n="48" d="100"/>
        </p:scale>
        <p:origin x="56" y="6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2.wav"/><Relationship Id="rId7" Type="http://schemas.openxmlformats.org/officeDocument/2006/relationships/image" Target="../media/image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gif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0395" y="4215037"/>
            <a:ext cx="5306005" cy="52264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16969" y="2443747"/>
            <a:ext cx="1366400" cy="15015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800169" y="4335810"/>
            <a:ext cx="1956477" cy="151871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49079" y="293824"/>
            <a:ext cx="9490293" cy="11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5"/>
              </a:lnSpc>
            </a:pPr>
            <a:r>
              <a:rPr lang="en-US" sz="7832" spc="-78" dirty="0">
                <a:solidFill>
                  <a:srgbClr val="FFFFFF"/>
                </a:solidFill>
                <a:latin typeface="Roboto Bold"/>
              </a:rPr>
              <a:t>Financial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1825" y="1460753"/>
            <a:ext cx="8364799" cy="679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</a:pPr>
            <a:r>
              <a:rPr lang="en-US" sz="4719" spc="-47">
                <a:solidFill>
                  <a:srgbClr val="FFFFFF"/>
                </a:solidFill>
                <a:latin typeface="Glacial Indifference"/>
              </a:rPr>
              <a:t>Std 9th Maharshta 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1031" y="2339846"/>
            <a:ext cx="3945938" cy="16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3"/>
              </a:lnSpc>
              <a:spcBef>
                <a:spcPct val="0"/>
              </a:spcBef>
            </a:pPr>
            <a:r>
              <a:rPr lang="en-US" sz="9852" dirty="0">
                <a:solidFill>
                  <a:srgbClr val="FFFFFF"/>
                </a:solidFill>
                <a:latin typeface="Glacial Indifference"/>
              </a:rPr>
              <a:t>Saving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8678" y="4250960"/>
            <a:ext cx="5131093" cy="151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0"/>
              </a:lnSpc>
              <a:spcBef>
                <a:spcPct val="0"/>
              </a:spcBef>
            </a:pPr>
            <a:r>
              <a:rPr lang="en-US" sz="8828" dirty="0">
                <a:solidFill>
                  <a:srgbClr val="FFFFFF"/>
                </a:solidFill>
                <a:latin typeface="Glacial Indifference"/>
              </a:rPr>
              <a:t>Investment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60823" y="85761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  <p:sp>
        <p:nvSpPr>
          <p:cNvPr id="11" name="AutoShape 2" descr="Maza Aaya - Rahul Gandhi Meme Template"/>
          <p:cNvSpPr>
            <a:spLocks noChangeAspect="1" noChangeArrowheads="1"/>
          </p:cNvSpPr>
          <p:nvPr/>
        </p:nvSpPr>
        <p:spPr bwMode="auto">
          <a:xfrm>
            <a:off x="496288" y="42778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Maza Aaya - Rahul Gandhi Meme Template"/>
          <p:cNvSpPr>
            <a:spLocks noChangeAspect="1" noChangeArrowheads="1"/>
          </p:cNvSpPr>
          <p:nvPr/>
        </p:nvSpPr>
        <p:spPr bwMode="auto">
          <a:xfrm>
            <a:off x="648688" y="443026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Abhi Maza Aayega Na Bhidu Meme Video Download - Mem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18" y="6210093"/>
            <a:ext cx="6384889" cy="3583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693" y="246552"/>
            <a:ext cx="7043273" cy="9984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accel="6000" decel="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9198" y="4166861"/>
            <a:ext cx="13969603" cy="174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8"/>
              </a:lnSpc>
              <a:spcBef>
                <a:spcPct val="0"/>
              </a:spcBef>
            </a:pPr>
            <a:r>
              <a:rPr lang="en-US" sz="10099" dirty="0" err="1">
                <a:solidFill>
                  <a:srgbClr val="FFFFFF"/>
                </a:solidFill>
                <a:latin typeface="Roboto Bold"/>
              </a:rPr>
              <a:t>UnPredictable</a:t>
            </a:r>
            <a:r>
              <a:rPr lang="en-US" sz="10099" dirty="0">
                <a:solidFill>
                  <a:srgbClr val="FFFFFF"/>
                </a:solidFill>
                <a:latin typeface="Roboto Bold"/>
              </a:rPr>
              <a:t> expenses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34325" y="85761"/>
            <a:ext cx="2080171" cy="35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65944" y="453654"/>
            <a:ext cx="4318969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01641" y="4383085"/>
            <a:ext cx="9884718" cy="136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99"/>
              </a:lnSpc>
            </a:pPr>
            <a:r>
              <a:rPr lang="en-US" sz="7999" dirty="0">
                <a:solidFill>
                  <a:srgbClr val="FFFFFF"/>
                </a:solidFill>
                <a:latin typeface="Roboto Bold"/>
              </a:rPr>
              <a:t> (1) Natural disasters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60822" y="98544"/>
            <a:ext cx="22536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78607" y="669657"/>
            <a:ext cx="3456432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7044" y="4508181"/>
            <a:ext cx="16402484" cy="113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39"/>
              </a:lnSpc>
            </a:pPr>
            <a:r>
              <a:rPr lang="en-US" sz="6599">
                <a:solidFill>
                  <a:srgbClr val="FFFFFF"/>
                </a:solidFill>
                <a:latin typeface="Roboto Bold"/>
              </a:rPr>
              <a:t>(2) Medical expenses for a family member.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9A8226-4D17-3EDD-6FBE-70ECC4CE1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76641" y="182011"/>
            <a:ext cx="451523" cy="31775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064A601-70B7-BE65-9DA3-0BD51E4AEAE0}"/>
              </a:ext>
            </a:extLst>
          </p:cNvPr>
          <p:cNvSpPr txBox="1"/>
          <p:nvPr/>
        </p:nvSpPr>
        <p:spPr>
          <a:xfrm>
            <a:off x="15602403" y="115049"/>
            <a:ext cx="27870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973150" y="2348919"/>
            <a:ext cx="8727334" cy="17672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32001" y="4416106"/>
            <a:ext cx="12223998" cy="130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Roboto Bold"/>
              </a:rPr>
              <a:t> (3) Loss due to an accident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76641" y="115049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602403" y="115049"/>
            <a:ext cx="27870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23475" y="1480318"/>
            <a:ext cx="2841050" cy="29573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41180" y="4247191"/>
            <a:ext cx="9405640" cy="160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019"/>
              </a:lnSpc>
            </a:pPr>
            <a:r>
              <a:rPr lang="en-US" sz="9299">
                <a:solidFill>
                  <a:srgbClr val="FFFFFF"/>
                </a:solidFill>
                <a:latin typeface="Roboto Bold"/>
              </a:rPr>
              <a:t>(4) Sudden death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34325" y="85761"/>
            <a:ext cx="2080171" cy="35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13" t="12035" b="157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86542" y="3921870"/>
            <a:ext cx="15291865" cy="2443260"/>
            <a:chOff x="0" y="0"/>
            <a:chExt cx="20389153" cy="3257680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300"/>
              <a:ext cx="20389153" cy="258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59"/>
                </a:lnSpc>
              </a:pPr>
              <a:r>
                <a:rPr lang="en-US" sz="13326" spc="-133" dirty="0">
                  <a:solidFill>
                    <a:srgbClr val="FFFFFF"/>
                  </a:solidFill>
                  <a:latin typeface="Roboto"/>
                </a:rPr>
                <a:t>Financial Planning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33198"/>
              <a:ext cx="20389153" cy="424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1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51569" y="85725"/>
            <a:ext cx="22536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64971" y="4488606"/>
            <a:ext cx="4158058" cy="13097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4" b="84"/>
          <a:stretch>
            <a:fillRect/>
          </a:stretch>
        </p:blipFill>
        <p:spPr>
          <a:xfrm>
            <a:off x="4594720" y="3838948"/>
            <a:ext cx="2009689" cy="19594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" r="16"/>
          <a:stretch>
            <a:fillRect/>
          </a:stretch>
        </p:blipFill>
        <p:spPr>
          <a:xfrm>
            <a:off x="11949703" y="4315714"/>
            <a:ext cx="1742708" cy="16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6360" y="1757565"/>
            <a:ext cx="2925098" cy="33192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95400" y="2252375"/>
            <a:ext cx="2292585" cy="23480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57490" y="118588"/>
            <a:ext cx="729813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21"/>
              </a:lnSpc>
              <a:spcBef>
                <a:spcPct val="0"/>
              </a:spcBef>
            </a:pPr>
            <a:r>
              <a:rPr lang="en-US" sz="9443" dirty="0">
                <a:solidFill>
                  <a:srgbClr val="FFFFFF"/>
                </a:solidFill>
                <a:latin typeface="Roboto"/>
              </a:rPr>
              <a:t>Investments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3289" y="2876758"/>
            <a:ext cx="7871922" cy="440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0"/>
              </a:lnSpc>
              <a:spcBef>
                <a:spcPct val="0"/>
              </a:spcBef>
            </a:pPr>
            <a:r>
              <a:rPr lang="en-US" sz="6221" dirty="0">
                <a:solidFill>
                  <a:srgbClr val="FFFFFF"/>
                </a:solidFill>
                <a:latin typeface="Roboto"/>
              </a:rPr>
              <a:t> banks</a:t>
            </a:r>
          </a:p>
          <a:p>
            <a:pPr algn="ctr">
              <a:lnSpc>
                <a:spcPts val="8710"/>
              </a:lnSpc>
              <a:spcBef>
                <a:spcPct val="0"/>
              </a:spcBef>
            </a:pPr>
            <a:r>
              <a:rPr lang="en-US" sz="6221" dirty="0">
                <a:solidFill>
                  <a:srgbClr val="FFFFFF"/>
                </a:solidFill>
                <a:latin typeface="Roboto"/>
              </a:rPr>
              <a:t> + </a:t>
            </a:r>
          </a:p>
          <a:p>
            <a:pPr algn="ctr">
              <a:lnSpc>
                <a:spcPts val="8710"/>
              </a:lnSpc>
              <a:spcBef>
                <a:spcPct val="0"/>
              </a:spcBef>
            </a:pPr>
            <a:r>
              <a:rPr lang="en-US" sz="6221" dirty="0">
                <a:solidFill>
                  <a:srgbClr val="FFFFFF"/>
                </a:solidFill>
                <a:latin typeface="Roboto"/>
              </a:rPr>
              <a:t>Postal department</a:t>
            </a:r>
          </a:p>
          <a:p>
            <a:pPr algn="ctr">
              <a:lnSpc>
                <a:spcPts val="8710"/>
              </a:lnSpc>
              <a:spcBef>
                <a:spcPct val="0"/>
              </a:spcBef>
            </a:pPr>
            <a:endParaRPr lang="en-US" sz="6221" dirty="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178754" y="1957941"/>
            <a:ext cx="1200991" cy="81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2"/>
              </a:lnSpc>
              <a:spcBef>
                <a:spcPct val="0"/>
              </a:spcBef>
            </a:pPr>
            <a:r>
              <a:rPr lang="en-US" sz="4694" dirty="0">
                <a:solidFill>
                  <a:srgbClr val="FFFFFF"/>
                </a:solidFill>
                <a:latin typeface="Roboto"/>
              </a:rPr>
              <a:t>Safe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96177" y="1957941"/>
            <a:ext cx="1268994" cy="81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2"/>
              </a:lnSpc>
              <a:spcBef>
                <a:spcPct val="0"/>
              </a:spcBef>
            </a:pPr>
            <a:r>
              <a:rPr lang="en-US" sz="4694" dirty="0">
                <a:solidFill>
                  <a:srgbClr val="FFFFFF"/>
                </a:solidFill>
                <a:latin typeface="Roboto"/>
              </a:rPr>
              <a:t>Risk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8909" y="2949590"/>
            <a:ext cx="4663530" cy="330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8"/>
              </a:lnSpc>
              <a:spcBef>
                <a:spcPct val="0"/>
              </a:spcBef>
            </a:pPr>
            <a:r>
              <a:rPr lang="en-US" sz="6255" dirty="0">
                <a:solidFill>
                  <a:srgbClr val="FFFFFF"/>
                </a:solidFill>
                <a:latin typeface="Roboto"/>
              </a:rPr>
              <a:t> shares</a:t>
            </a:r>
          </a:p>
          <a:p>
            <a:pPr algn="ctr">
              <a:lnSpc>
                <a:spcPts val="8758"/>
              </a:lnSpc>
              <a:spcBef>
                <a:spcPct val="0"/>
              </a:spcBef>
            </a:pPr>
            <a:r>
              <a:rPr lang="en-US" sz="6255" dirty="0">
                <a:solidFill>
                  <a:srgbClr val="FFFFFF"/>
                </a:solidFill>
                <a:latin typeface="Roboto"/>
              </a:rPr>
              <a:t>+</a:t>
            </a:r>
          </a:p>
          <a:p>
            <a:pPr algn="ctr">
              <a:lnSpc>
                <a:spcPts val="8758"/>
              </a:lnSpc>
              <a:spcBef>
                <a:spcPct val="0"/>
              </a:spcBef>
            </a:pPr>
            <a:r>
              <a:rPr lang="en-US" sz="6255" dirty="0">
                <a:solidFill>
                  <a:srgbClr val="FFFFFF"/>
                </a:solidFill>
                <a:latin typeface="Roboto"/>
              </a:rPr>
              <a:t>mutual funds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60822" y="56899"/>
            <a:ext cx="22536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94111" y="506094"/>
            <a:ext cx="2492188" cy="2625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55390" y="506094"/>
            <a:ext cx="2756159" cy="2625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31880" y="1028700"/>
            <a:ext cx="2091255" cy="208365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9791" y="3017662"/>
            <a:ext cx="16469618" cy="360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3"/>
              </a:lnSpc>
              <a:spcBef>
                <a:spcPct val="0"/>
              </a:spcBef>
            </a:pPr>
            <a:r>
              <a:rPr lang="en-US" sz="5459" dirty="0">
                <a:solidFill>
                  <a:srgbClr val="FFFFFF"/>
                </a:solidFill>
                <a:latin typeface="Roboto"/>
              </a:rPr>
              <a:t> It is possible to make </a:t>
            </a:r>
            <a:r>
              <a:rPr lang="en-US" sz="5459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Roboto"/>
              </a:rPr>
              <a:t>big gains </a:t>
            </a:r>
            <a:r>
              <a:rPr lang="en-US" sz="5459" dirty="0">
                <a:solidFill>
                  <a:srgbClr val="FFFFFF"/>
                </a:solidFill>
                <a:latin typeface="Roboto"/>
              </a:rPr>
              <a:t>by taking greater risk.</a:t>
            </a:r>
          </a:p>
          <a:p>
            <a:pPr algn="ctr">
              <a:lnSpc>
                <a:spcPts val="6383"/>
              </a:lnSpc>
              <a:spcBef>
                <a:spcPct val="0"/>
              </a:spcBef>
            </a:pPr>
            <a:r>
              <a:rPr lang="en-US" sz="4559" dirty="0">
                <a:solidFill>
                  <a:srgbClr val="FFFFFF"/>
                </a:solidFill>
                <a:latin typeface="Roboto"/>
              </a:rPr>
              <a:t> However </a:t>
            </a:r>
          </a:p>
          <a:p>
            <a:pPr algn="ctr">
              <a:lnSpc>
                <a:spcPts val="7083"/>
              </a:lnSpc>
              <a:spcBef>
                <a:spcPct val="0"/>
              </a:spcBef>
            </a:pPr>
            <a:r>
              <a:rPr lang="en-US" sz="5059" dirty="0">
                <a:solidFill>
                  <a:srgbClr val="FFFFFF"/>
                </a:solidFill>
                <a:latin typeface="Roboto"/>
              </a:rPr>
              <a:t>it must be kept in mind that the greater risk can also l</a:t>
            </a:r>
          </a:p>
          <a:p>
            <a:pPr algn="ctr">
              <a:lnSpc>
                <a:spcPts val="7643"/>
              </a:lnSpc>
              <a:spcBef>
                <a:spcPct val="0"/>
              </a:spcBef>
            </a:pPr>
            <a:r>
              <a:rPr lang="en-US" sz="5459" dirty="0" err="1">
                <a:solidFill>
                  <a:srgbClr val="FFFFFF"/>
                </a:solidFill>
                <a:latin typeface="Roboto"/>
              </a:rPr>
              <a:t>ead</a:t>
            </a:r>
            <a:r>
              <a:rPr lang="en-US" sz="5459" dirty="0">
                <a:solidFill>
                  <a:srgbClr val="FFFFFF"/>
                </a:solidFill>
                <a:latin typeface="Roboto"/>
              </a:rPr>
              <a:t> to </a:t>
            </a:r>
            <a:r>
              <a:rPr lang="en-US" sz="5459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Roboto"/>
              </a:rPr>
              <a:t>greater loss.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34325" y="85761"/>
            <a:ext cx="22536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34209" y="677328"/>
            <a:ext cx="679890" cy="7027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5809" y="638336"/>
            <a:ext cx="5139870" cy="69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sz="4017">
                <a:solidFill>
                  <a:srgbClr val="FFFFFF"/>
                </a:solidFill>
                <a:latin typeface="Canva Sans Bold"/>
              </a:rPr>
              <a:t>Kuch Basic Ho Jaaye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0515" y="2003821"/>
            <a:ext cx="4342412" cy="8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</a:pPr>
            <a:r>
              <a:rPr lang="en-US" sz="4909" dirty="0">
                <a:solidFill>
                  <a:srgbClr val="FFFFFF"/>
                </a:solidFill>
                <a:latin typeface="Canva Sans"/>
              </a:rPr>
              <a:t>500 ,      5  loss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27131" y="2003821"/>
            <a:ext cx="4269343" cy="83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</a:pPr>
            <a:r>
              <a:rPr lang="en-US" sz="4909" dirty="0">
                <a:solidFill>
                  <a:srgbClr val="FFFFFF"/>
                </a:solidFill>
                <a:latin typeface="Canva Sans"/>
              </a:rPr>
              <a:t>100 ,      1  loss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897" y="3582009"/>
            <a:ext cx="4710782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</a:pPr>
            <a:r>
              <a:rPr lang="en-US" sz="4909" dirty="0">
                <a:solidFill>
                  <a:srgbClr val="FFFFFF"/>
                </a:solidFill>
                <a:latin typeface="Canva Sans Bold"/>
              </a:rPr>
              <a:t>1 % 0f 500 =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897" y="6715538"/>
            <a:ext cx="445442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73"/>
              </a:lnSpc>
            </a:pPr>
            <a:r>
              <a:rPr lang="en-US" sz="4909" dirty="0">
                <a:solidFill>
                  <a:srgbClr val="FFFFFF"/>
                </a:solidFill>
                <a:latin typeface="Canva Sans Bold"/>
              </a:rPr>
              <a:t>5 % 0f 500 =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881925" y="64738"/>
            <a:ext cx="240607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6557" y="5582473"/>
            <a:ext cx="2124733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1708" y="90379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23861"/>
            <a:ext cx="7043273" cy="9984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4038" y="123860"/>
            <a:ext cx="7054159" cy="9940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817" y="102079"/>
            <a:ext cx="7070380" cy="9940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8338" y="144769"/>
            <a:ext cx="7054159" cy="9946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562" y="144769"/>
            <a:ext cx="7092152" cy="98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9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3108" y="383579"/>
            <a:ext cx="1558379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Ex(1) Shamrao's income in 2015-16 after paying all taxes is </a:t>
            </a:r>
            <a:r>
              <a:rPr lang="en-US" sz="3000">
                <a:solidFill>
                  <a:srgbClr val="FAC129"/>
                </a:solidFill>
                <a:latin typeface="Roboto Bold"/>
              </a:rPr>
              <a:t>Rs. 6,40,000 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. He pays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 Rs. 2000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1AE2E"/>
                </a:solidFill>
                <a:latin typeface="Roboto Bold"/>
              </a:rPr>
              <a:t>per month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for insurance and 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20% </a:t>
            </a:r>
            <a:r>
              <a:rPr lang="en-US" sz="3000">
                <a:solidFill>
                  <a:srgbClr val="FFFFFF"/>
                </a:solidFill>
                <a:latin typeface="Roboto Bold"/>
              </a:rPr>
              <a:t>of his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 annual income</a:t>
            </a:r>
            <a:r>
              <a:rPr lang="en-US" sz="3000">
                <a:solidFill>
                  <a:srgbClr val="FFFFFF"/>
                </a:solidFill>
                <a:latin typeface="Roboto Bold"/>
              </a:rPr>
              <a:t> into his 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provident fund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. He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  puts aside Rs. </a:t>
            </a:r>
            <a:r>
              <a:rPr lang="en-US" sz="3000">
                <a:solidFill>
                  <a:srgbClr val="F8E7C5"/>
                </a:solidFill>
                <a:latin typeface="Roboto Bold"/>
              </a:rPr>
              <a:t>500 per</a:t>
            </a:r>
            <a:r>
              <a:rPr lang="en-US" sz="3000">
                <a:solidFill>
                  <a:srgbClr val="F8E7C5"/>
                </a:solidFill>
                <a:latin typeface="Roboto"/>
              </a:rPr>
              <a:t> 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month for emergencies. How much 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money does he have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for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ABB35"/>
                </a:solidFill>
                <a:latin typeface="Roboto Bold"/>
              </a:rPr>
              <a:t>         yearly spending 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60822" y="71711"/>
            <a:ext cx="2253675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171" y="574156"/>
            <a:ext cx="4534026" cy="82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4854">
                <a:solidFill>
                  <a:srgbClr val="FFFFFF"/>
                </a:solidFill>
                <a:latin typeface="Canva Sans"/>
              </a:rPr>
              <a:t>Simple Interest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84416" y="574156"/>
            <a:ext cx="5807422" cy="81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6"/>
              </a:lnSpc>
            </a:pPr>
            <a:r>
              <a:rPr lang="en-US" sz="4854">
                <a:solidFill>
                  <a:srgbClr val="FFFFFF"/>
                </a:solidFill>
                <a:latin typeface="Canva Sans"/>
              </a:rPr>
              <a:t>Compound Interest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34325" y="85761"/>
            <a:ext cx="2253675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6609" y="473423"/>
            <a:ext cx="1560820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Ex(2) Mr. Shah invested </a:t>
            </a:r>
            <a:r>
              <a:rPr lang="en-US" sz="3000">
                <a:solidFill>
                  <a:srgbClr val="FF5757"/>
                </a:solidFill>
                <a:latin typeface="Roboto Bold"/>
              </a:rPr>
              <a:t>Rs. 3,20,000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in a bank at </a:t>
            </a:r>
            <a:r>
              <a:rPr lang="en-US" sz="3000">
                <a:solidFill>
                  <a:srgbClr val="4BBC39"/>
                </a:solidFill>
                <a:latin typeface="Roboto Bold"/>
              </a:rPr>
              <a:t>10% compound interest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. He also invested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Rs. 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2,40,000 in mutual funds.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 At market rates he got </a:t>
            </a:r>
            <a:r>
              <a:rPr lang="en-US" sz="3000">
                <a:solidFill>
                  <a:srgbClr val="F1AE2E"/>
                </a:solidFill>
                <a:latin typeface="Roboto Bold"/>
              </a:rPr>
              <a:t>Rs. 3,05,000 after 2 years</a:t>
            </a:r>
            <a:r>
              <a:rPr lang="en-US" sz="3000">
                <a:solidFill>
                  <a:srgbClr val="FFFFFF"/>
                </a:solidFill>
                <a:latin typeface="Roboto"/>
              </a:rPr>
              <a:t>. How 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much did he gain ? Which of his investments was more profitable 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60822" y="71711"/>
            <a:ext cx="2406075" cy="36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64971" y="4488606"/>
            <a:ext cx="4158058" cy="13097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4" b="84"/>
          <a:stretch>
            <a:fillRect/>
          </a:stretch>
        </p:blipFill>
        <p:spPr>
          <a:xfrm>
            <a:off x="4594720" y="3838948"/>
            <a:ext cx="2009689" cy="19594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" r="16"/>
          <a:stretch>
            <a:fillRect/>
          </a:stretch>
        </p:blipFill>
        <p:spPr>
          <a:xfrm>
            <a:off x="11949703" y="4315714"/>
            <a:ext cx="1742708" cy="16555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6557" y="5582473"/>
            <a:ext cx="2124733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867" y="3581399"/>
            <a:ext cx="18184267" cy="156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Roboto Bold"/>
              </a:rPr>
              <a:t> fixed deposits or buy immovable properties such as a house, land etc.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Roboto Bold"/>
              </a:rPr>
              <a:t>That is what we call '</a:t>
            </a:r>
            <a:r>
              <a:rPr lang="en-US" sz="4499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Roboto Bold"/>
              </a:rPr>
              <a:t>investment</a:t>
            </a:r>
            <a:r>
              <a:rPr lang="en-US" sz="4499" dirty="0">
                <a:solidFill>
                  <a:srgbClr val="FFFFFF"/>
                </a:solidFill>
                <a:latin typeface="Roboto Bold"/>
              </a:rPr>
              <a:t>'.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1708" y="90379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62400" y="470482"/>
            <a:ext cx="10517061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2653" y="3049675"/>
            <a:ext cx="17435347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dirty="0">
                <a:solidFill>
                  <a:srgbClr val="FFFFFF"/>
                </a:solidFill>
                <a:latin typeface="Roboto Bold"/>
              </a:rPr>
              <a:t>One also uses these savings to make a carefully considered investments.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Roboto Bold"/>
              </a:rPr>
              <a:t> This is called </a:t>
            </a:r>
            <a:r>
              <a:rPr lang="en-US" sz="4499" dirty="0">
                <a:ln>
                  <a:solidFill>
                    <a:srgbClr val="FFC000"/>
                  </a:solidFill>
                </a:ln>
                <a:solidFill>
                  <a:srgbClr val="FFFFFF"/>
                </a:solidFill>
                <a:latin typeface="Roboto Bold"/>
              </a:rPr>
              <a:t>financial planning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60823" y="85761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99568" y="335750"/>
            <a:ext cx="6956676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3191" y="4082414"/>
            <a:ext cx="17701617" cy="1998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dirty="0">
                <a:solidFill>
                  <a:srgbClr val="FFFFFF"/>
                </a:solidFill>
                <a:latin typeface="Roboto Bold"/>
              </a:rPr>
              <a:t> Predictable expenses </a:t>
            </a:r>
          </a:p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 dirty="0">
                <a:solidFill>
                  <a:srgbClr val="FFFFFF"/>
                </a:solidFill>
                <a:latin typeface="Roboto Bold"/>
              </a:rPr>
              <a:t> (1) Education of children and other expenses for them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60823" y="85761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28035" y="836841"/>
            <a:ext cx="9880027" cy="39520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636452"/>
            <a:ext cx="16478696" cy="1262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 dirty="0">
                <a:solidFill>
                  <a:srgbClr val="FFFFFF"/>
                </a:solidFill>
                <a:latin typeface="Roboto Bold"/>
              </a:rPr>
              <a:t> (2) Capital for a profession or business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2834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9873" y="85761"/>
            <a:ext cx="225367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60095" y="2430150"/>
            <a:ext cx="4767810" cy="2121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40398" y="4636135"/>
            <a:ext cx="10007203" cy="153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59"/>
              </a:lnSpc>
              <a:spcBef>
                <a:spcPct val="0"/>
              </a:spcBef>
            </a:pPr>
            <a:r>
              <a:rPr lang="en-US" sz="8899" dirty="0">
                <a:solidFill>
                  <a:srgbClr val="FFFFFF"/>
                </a:solidFill>
                <a:latin typeface="Roboto Bold"/>
              </a:rPr>
              <a:t>(3) Buying a vehicle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60822" y="94999"/>
            <a:ext cx="230910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 dirty="0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72704" y="-319200"/>
            <a:ext cx="5142592" cy="431334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8090" y="4305300"/>
            <a:ext cx="13020551" cy="1166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FFFFFF"/>
                </a:solidFill>
                <a:latin typeface="Roboto Bold"/>
              </a:rPr>
              <a:t>(4) Buying or building a house.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34325" y="85761"/>
            <a:ext cx="2080171" cy="35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61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43800" y="800100"/>
            <a:ext cx="3404062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6443" y="4672965"/>
            <a:ext cx="13523757" cy="1351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 dirty="0">
                <a:solidFill>
                  <a:srgbClr val="FFFFFF"/>
                </a:solidFill>
                <a:latin typeface="Roboto Bold"/>
              </a:rPr>
              <a:t>(5) Old age requirements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09299" y="123861"/>
            <a:ext cx="451523" cy="317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034325" y="85761"/>
            <a:ext cx="2080171" cy="35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0"/>
              </a:lnSpc>
              <a:spcBef>
                <a:spcPct val="0"/>
              </a:spcBef>
            </a:pPr>
            <a:r>
              <a:rPr lang="en-US" sz="2114">
                <a:solidFill>
                  <a:srgbClr val="FFFFFF"/>
                </a:solidFill>
                <a:latin typeface="League Spartan"/>
              </a:rPr>
              <a:t>crystal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360</Words>
  <Application>Microsoft Office PowerPoint</Application>
  <PresentationFormat>Custom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Roboto Bold</vt:lpstr>
      <vt:lpstr>Arial</vt:lpstr>
      <vt:lpstr>Canva Sans</vt:lpstr>
      <vt:lpstr>Canva Sans Bold</vt:lpstr>
      <vt:lpstr>Roboto</vt:lpstr>
      <vt:lpstr>League Spartan</vt:lpstr>
      <vt:lpstr>Calibri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Photo-centric  Finance Pitch Deck Presentation</dc:title>
  <cp:lastModifiedBy>918830979037</cp:lastModifiedBy>
  <cp:revision>11</cp:revision>
  <dcterms:created xsi:type="dcterms:W3CDTF">2006-08-16T00:00:00Z</dcterms:created>
  <dcterms:modified xsi:type="dcterms:W3CDTF">2023-01-21T07:23:27Z</dcterms:modified>
  <dc:identifier>DAFYNH-JYcM</dc:identifier>
</cp:coreProperties>
</file>